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8"/>
  </p:notesMasterIdLst>
  <p:handoutMasterIdLst>
    <p:handoutMasterId r:id="rId9"/>
  </p:handoutMasterIdLst>
  <p:sldIdLst>
    <p:sldId id="1016" r:id="rId2"/>
    <p:sldId id="1126" r:id="rId3"/>
    <p:sldId id="1127" r:id="rId4"/>
    <p:sldId id="1129" r:id="rId5"/>
    <p:sldId id="1128" r:id="rId6"/>
    <p:sldId id="1125" r:id="rId7"/>
  </p:sldIdLst>
  <p:sldSz cx="9144000" cy="6858000" type="screen4x3"/>
  <p:notesSz cx="6985000" cy="92837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9" autoAdjust="0"/>
    <p:restoredTop sz="94613" autoAdjust="0"/>
  </p:normalViewPr>
  <p:slideViewPr>
    <p:cSldViewPr>
      <p:cViewPr varScale="1">
        <p:scale>
          <a:sx n="110" d="100"/>
          <a:sy n="110" d="100"/>
        </p:scale>
        <p:origin x="16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5646E47A-FB71-3740-A02B-AE41A1C084BF}" type="slidenum">
              <a:rPr lang="zh-CN" altLang="en-US"/>
              <a:pPr/>
              <a:t>‹#›</a:t>
            </a:fld>
            <a:endParaRPr lang="en-US" altLang="zh-CN"/>
          </a:p>
        </p:txBody>
      </p:sp>
    </p:spTree>
    <p:extLst>
      <p:ext uri="{BB962C8B-B14F-4D97-AF65-F5344CB8AC3E}">
        <p14:creationId xmlns:p14="http://schemas.microsoft.com/office/powerpoint/2010/main" val="2409832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AAE0BEEA-4787-AC43-BC63-EE4AC13A59E2}" type="slidenum">
              <a:rPr lang="zh-CN" altLang="en-US"/>
              <a:pPr/>
              <a:t>‹#›</a:t>
            </a:fld>
            <a:endParaRPr lang="en-US" altLang="zh-CN"/>
          </a:p>
        </p:txBody>
      </p:sp>
    </p:spTree>
    <p:extLst>
      <p:ext uri="{BB962C8B-B14F-4D97-AF65-F5344CB8AC3E}">
        <p14:creationId xmlns:p14="http://schemas.microsoft.com/office/powerpoint/2010/main" val="1267968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81100" y="693738"/>
            <a:ext cx="4622800" cy="3467100"/>
          </a:xfrm>
          <a:ln/>
        </p:spPr>
      </p:sp>
      <p:sp>
        <p:nvSpPr>
          <p:cNvPr id="1389571" name="Rectangle 3"/>
          <p:cNvSpPr>
            <a:spLocks noGrp="1" noChangeArrowheads="1"/>
          </p:cNvSpPr>
          <p:nvPr>
            <p:ph type="body" idx="1"/>
          </p:nvPr>
        </p:nvSpPr>
        <p:spPr>
          <a:xfrm>
            <a:off x="931863" y="4392613"/>
            <a:ext cx="5121275" cy="4160837"/>
          </a:xfrm>
        </p:spPr>
        <p:txBody>
          <a:bodyPr/>
          <a:lstStyle/>
          <a:p>
            <a:endParaRPr lang="zh-CN" altLang="en-US">
              <a:ea typeface="SimSun" pitchFamily="2" charset="-122"/>
              <a:cs typeface="SimSun" pitchFamily="2" charset="-122"/>
            </a:endParaRPr>
          </a:p>
        </p:txBody>
      </p:sp>
    </p:spTree>
    <p:extLst>
      <p:ext uri="{BB962C8B-B14F-4D97-AF65-F5344CB8AC3E}">
        <p14:creationId xmlns:p14="http://schemas.microsoft.com/office/powerpoint/2010/main" val="3213938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81100" y="692150"/>
            <a:ext cx="4622800" cy="3467100"/>
          </a:xfrm>
          <a:ln/>
        </p:spPr>
      </p:sp>
      <p:sp>
        <p:nvSpPr>
          <p:cNvPr id="1974275" name="Rectangle 3"/>
          <p:cNvSpPr>
            <a:spLocks noGrp="1" noChangeArrowheads="1"/>
          </p:cNvSpPr>
          <p:nvPr>
            <p:ph type="body" idx="1"/>
          </p:nvPr>
        </p:nvSpPr>
        <p:spPr>
          <a:xfrm>
            <a:off x="931863" y="4392613"/>
            <a:ext cx="5164137" cy="4381500"/>
          </a:xfrm>
        </p:spPr>
        <p:txBody>
          <a:bodyPr/>
          <a:lstStyle/>
          <a:p>
            <a:r>
              <a:rPr lang="en-US" altLang="zh-CN">
                <a:ea typeface="SimSun" pitchFamily="2" charset="-122"/>
                <a:cs typeface="SimSun" pitchFamily="2" charset="-122"/>
              </a:rPr>
              <a:t>Notes:</a:t>
            </a:r>
          </a:p>
        </p:txBody>
      </p:sp>
    </p:spTree>
    <p:extLst>
      <p:ext uri="{BB962C8B-B14F-4D97-AF65-F5344CB8AC3E}">
        <p14:creationId xmlns:p14="http://schemas.microsoft.com/office/powerpoint/2010/main" val="16753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81100" y="692150"/>
            <a:ext cx="4622800" cy="3467100"/>
          </a:xfrm>
          <a:ln/>
        </p:spPr>
      </p:sp>
      <p:sp>
        <p:nvSpPr>
          <p:cNvPr id="1976323"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p14="http://schemas.microsoft.com/office/powerpoint/2010/main" val="1021544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418" name="Rectangle 2"/>
          <p:cNvSpPr>
            <a:spLocks noGrp="1" noRot="1" noChangeAspect="1" noChangeArrowheads="1" noTextEdit="1"/>
          </p:cNvSpPr>
          <p:nvPr>
            <p:ph type="sldImg"/>
          </p:nvPr>
        </p:nvSpPr>
        <p:spPr>
          <a:xfrm>
            <a:off x="1181100" y="692150"/>
            <a:ext cx="4622800" cy="3467100"/>
          </a:xfrm>
          <a:ln/>
        </p:spPr>
      </p:sp>
      <p:sp>
        <p:nvSpPr>
          <p:cNvPr id="1980419"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p14="http://schemas.microsoft.com/office/powerpoint/2010/main" val="22941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8370" name="Rectangle 2"/>
          <p:cNvSpPr>
            <a:spLocks noGrp="1" noRot="1" noChangeAspect="1" noChangeArrowheads="1" noTextEdit="1"/>
          </p:cNvSpPr>
          <p:nvPr>
            <p:ph type="sldImg"/>
          </p:nvPr>
        </p:nvSpPr>
        <p:spPr>
          <a:xfrm>
            <a:off x="1181100" y="692150"/>
            <a:ext cx="4622800" cy="3467100"/>
          </a:xfrm>
          <a:ln/>
        </p:spPr>
      </p:sp>
      <p:sp>
        <p:nvSpPr>
          <p:cNvPr id="1978371" name="Rectangle 3"/>
          <p:cNvSpPr>
            <a:spLocks noGrp="1" noChangeArrowheads="1"/>
          </p:cNvSpPr>
          <p:nvPr>
            <p:ph type="body" idx="1"/>
          </p:nvPr>
        </p:nvSpPr>
        <p:spPr>
          <a:xfrm>
            <a:off x="931863" y="4392613"/>
            <a:ext cx="5121275" cy="4162425"/>
          </a:xfrm>
        </p:spPr>
        <p:txBody>
          <a:bodyPr/>
          <a:lstStyle/>
          <a:p>
            <a:r>
              <a:rPr lang="en-US" altLang="zh-CN">
                <a:ea typeface="SimSun" pitchFamily="2" charset="-122"/>
                <a:cs typeface="SimSun" pitchFamily="2" charset="-122"/>
              </a:rPr>
              <a:t>Notes:</a:t>
            </a:r>
          </a:p>
        </p:txBody>
      </p:sp>
    </p:spTree>
    <p:extLst>
      <p:ext uri="{BB962C8B-B14F-4D97-AF65-F5344CB8AC3E}">
        <p14:creationId xmlns:p14="http://schemas.microsoft.com/office/powerpoint/2010/main" val="239557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81100" y="693738"/>
            <a:ext cx="4622800" cy="3467100"/>
          </a:xfrm>
          <a:ln/>
        </p:spPr>
      </p:sp>
      <p:sp>
        <p:nvSpPr>
          <p:cNvPr id="1972227" name="Rectangle 3"/>
          <p:cNvSpPr>
            <a:spLocks noGrp="1" noChangeArrowheads="1"/>
          </p:cNvSpPr>
          <p:nvPr>
            <p:ph type="body" idx="1"/>
          </p:nvPr>
        </p:nvSpPr>
        <p:spPr>
          <a:xfrm>
            <a:off x="931863" y="4392613"/>
            <a:ext cx="5121275" cy="4160837"/>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extLst>
      <p:ext uri="{BB962C8B-B14F-4D97-AF65-F5344CB8AC3E}">
        <p14:creationId xmlns:p14="http://schemas.microsoft.com/office/powerpoint/2010/main" val="2121300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676400"/>
            <a:ext cx="77724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6764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62000" y="3810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5"/>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smtClean="0">
                <a:effectLst>
                  <a:outerShdw blurRad="38100" dist="38100" dir="2700000" algn="tl">
                    <a:srgbClr val="DDDDDD"/>
                  </a:outerShdw>
                </a:effectLst>
                <a:ea typeface="SimSun" pitchFamily="2" charset="-122"/>
                <a:cs typeface="SimSun" pitchFamily="2" charset="-122"/>
              </a:rPr>
              <a:t>Technology and Engineering Management Society (Austin Chapter)</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IEEE 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Spring </a:t>
            </a:r>
            <a:r>
              <a:rPr lang="en-US" altLang="zh-CN" b="0" dirty="0">
                <a:ea typeface="SimSun" pitchFamily="2" charset="-122"/>
                <a:cs typeface="SimSun" pitchFamily="2" charset="-122"/>
              </a:rPr>
              <a:t>Planning Meeting</a:t>
            </a: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January 16, 2016 </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dirty="0" smtClean="0"/>
              <a:t>Chapter Leadership Team</a:t>
            </a:r>
            <a:endParaRPr lang="en-US" altLang="zh-CN" dirty="0"/>
          </a:p>
        </p:txBody>
      </p:sp>
      <p:sp>
        <p:nvSpPr>
          <p:cNvPr id="1973253" name="Rectangle 5"/>
          <p:cNvSpPr>
            <a:spLocks noGrp="1" noChangeArrowheads="1"/>
          </p:cNvSpPr>
          <p:nvPr>
            <p:ph type="body" idx="1"/>
          </p:nvPr>
        </p:nvSpPr>
        <p:spPr>
          <a:xfrm>
            <a:off x="609600" y="1676400"/>
            <a:ext cx="8534400" cy="4419600"/>
          </a:xfrm>
        </p:spPr>
        <p:txBody>
          <a:bodyPr>
            <a:normAutofit/>
          </a:bodyPr>
          <a:lstStyle/>
          <a:p>
            <a:r>
              <a:rPr lang="en-US" altLang="zh-CN" dirty="0" smtClean="0"/>
              <a:t>Chapter Chair</a:t>
            </a:r>
            <a:r>
              <a:rPr lang="en-US" altLang="zh-CN" dirty="0" smtClean="0"/>
              <a:t>: </a:t>
            </a:r>
            <a:r>
              <a:rPr lang="en-US" altLang="zh-CN" dirty="0" smtClean="0"/>
              <a:t>Dave Gibson (dgibson@hpe.com)</a:t>
            </a:r>
            <a:endParaRPr lang="en-US" altLang="zh-CN" dirty="0" smtClean="0"/>
          </a:p>
          <a:p>
            <a:pPr marL="0" indent="0">
              <a:buNone/>
            </a:pPr>
            <a:endParaRPr lang="en-US" altLang="zh-CN" dirty="0" smtClean="0"/>
          </a:p>
          <a:p>
            <a:r>
              <a:rPr lang="en-US" altLang="zh-CN" dirty="0" smtClean="0"/>
              <a:t>Project Manager: Joe </a:t>
            </a:r>
            <a:r>
              <a:rPr lang="en-US" altLang="zh-CN" dirty="0" err="1" smtClean="0"/>
              <a:t>Gallio</a:t>
            </a:r>
            <a:r>
              <a:rPr lang="en-US" altLang="zh-CN" dirty="0" smtClean="0"/>
              <a:t> (</a:t>
            </a:r>
            <a:r>
              <a:rPr lang="en-US" dirty="0" smtClean="0"/>
              <a:t>twgvp2013@gmail.com)</a:t>
            </a:r>
            <a:endParaRPr lang="en-US" altLang="zh-CN" dirty="0" smtClean="0"/>
          </a:p>
          <a:p>
            <a:pPr marL="0" indent="0">
              <a:buNone/>
            </a:pPr>
            <a:endParaRPr lang="en-US" altLang="zh-CN" dirty="0" smtClean="0"/>
          </a:p>
          <a:p>
            <a:r>
              <a:rPr lang="en-US" altLang="zh-CN" dirty="0" smtClean="0"/>
              <a:t>Communications: Norma </a:t>
            </a:r>
            <a:r>
              <a:rPr lang="en-US" altLang="zh-CN" dirty="0" err="1" smtClean="0"/>
              <a:t>Antunano</a:t>
            </a:r>
            <a:r>
              <a:rPr lang="en-US" altLang="zh-CN" dirty="0" smtClean="0"/>
              <a:t> (</a:t>
            </a:r>
            <a:r>
              <a:rPr lang="en-US" dirty="0" smtClean="0"/>
              <a:t>normaantu@aol.com)</a:t>
            </a:r>
            <a:endParaRPr lang="en-US" altLang="zh-CN" dirty="0" smtClean="0"/>
          </a:p>
          <a:p>
            <a:pPr marL="0" indent="0">
              <a:buNone/>
            </a:pPr>
            <a:endParaRPr lang="en-US" altLang="zh-CN" dirty="0" smtClean="0"/>
          </a:p>
          <a:p>
            <a:r>
              <a:rPr lang="en-US" altLang="zh-CN" dirty="0" smtClean="0"/>
              <a:t>Advisor: Leslie </a:t>
            </a:r>
            <a:r>
              <a:rPr lang="en-US" altLang="zh-CN" dirty="0" err="1" smtClean="0"/>
              <a:t>Martinich</a:t>
            </a:r>
            <a:r>
              <a:rPr lang="en-US" altLang="zh-CN" dirty="0" smtClean="0"/>
              <a:t> (</a:t>
            </a:r>
            <a:r>
              <a:rPr lang="en-US" dirty="0" smtClean="0"/>
              <a:t>VP </a:t>
            </a:r>
            <a:r>
              <a:rPr lang="en-US" dirty="0"/>
              <a:t>Publications, IEEE Technology Management Council, </a:t>
            </a:r>
            <a:r>
              <a:rPr lang="en-US" dirty="0" smtClean="0"/>
              <a:t>lmartinich@ieee.org)</a:t>
            </a:r>
            <a:endParaRPr lang="en-US" altLang="zh-CN" dirty="0" smtClean="0"/>
          </a:p>
          <a:p>
            <a:pPr marL="0" indent="0">
              <a:buNone/>
            </a:pPr>
            <a:endParaRPr lang="en-US" altLang="zh-CN" dirty="0" smtClean="0"/>
          </a:p>
          <a:p>
            <a:endParaRPr lang="en-US" altLang="zh-CN"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p:txBody>
          <a:bodyPr/>
          <a:lstStyle/>
          <a:p>
            <a:r>
              <a:rPr lang="en-US" altLang="zh-CN" dirty="0" smtClean="0"/>
              <a:t>Mission/Theme/Cadence</a:t>
            </a:r>
            <a:endParaRPr lang="en-US" altLang="zh-CN" dirty="0"/>
          </a:p>
        </p:txBody>
      </p:sp>
      <p:sp>
        <p:nvSpPr>
          <p:cNvPr id="1975301" name="Rectangle 5"/>
          <p:cNvSpPr>
            <a:spLocks noGrp="1" noChangeArrowheads="1"/>
          </p:cNvSpPr>
          <p:nvPr>
            <p:ph type="body" idx="1"/>
          </p:nvPr>
        </p:nvSpPr>
        <p:spPr>
          <a:xfrm>
            <a:off x="762000" y="1519646"/>
            <a:ext cx="7772400" cy="4343400"/>
          </a:xfrm>
        </p:spPr>
        <p:txBody>
          <a:bodyPr/>
          <a:lstStyle/>
          <a:p>
            <a:pPr marL="0" indent="0">
              <a:lnSpc>
                <a:spcPct val="80000"/>
              </a:lnSpc>
              <a:buClr>
                <a:schemeClr val="tx1"/>
              </a:buClr>
              <a:buNone/>
            </a:pPr>
            <a:r>
              <a:rPr lang="en-US" dirty="0" smtClean="0"/>
              <a:t>Annual Theme</a:t>
            </a:r>
            <a:endParaRPr lang="en-US" dirty="0"/>
          </a:p>
          <a:p>
            <a:pPr>
              <a:lnSpc>
                <a:spcPct val="80000"/>
              </a:lnSpc>
              <a:buClr>
                <a:schemeClr val="tx1"/>
              </a:buClr>
              <a:buFont typeface="HP Simplified" panose="020B0604020204020204" pitchFamily="34" charset="0"/>
              <a:buChar char="•"/>
            </a:pPr>
            <a:r>
              <a:rPr lang="en-US" dirty="0"/>
              <a:t>Internet of Things (</a:t>
            </a:r>
            <a:r>
              <a:rPr lang="en-US" dirty="0" err="1"/>
              <a:t>IoT</a:t>
            </a:r>
            <a:r>
              <a:rPr lang="en-US" dirty="0" smtClean="0"/>
              <a:t>)</a:t>
            </a:r>
          </a:p>
          <a:p>
            <a:pPr marL="0" indent="0">
              <a:lnSpc>
                <a:spcPct val="80000"/>
              </a:lnSpc>
              <a:buClr>
                <a:schemeClr val="tx1"/>
              </a:buClr>
              <a:buNone/>
            </a:pPr>
            <a:endParaRPr lang="en-US" dirty="0"/>
          </a:p>
          <a:p>
            <a:pPr marL="0" indent="0">
              <a:lnSpc>
                <a:spcPct val="80000"/>
              </a:lnSpc>
              <a:buClr>
                <a:schemeClr val="tx1"/>
              </a:buClr>
              <a:buNone/>
            </a:pPr>
            <a:r>
              <a:rPr lang="en-US" dirty="0"/>
              <a:t>Cadence</a:t>
            </a:r>
          </a:p>
          <a:p>
            <a:pPr>
              <a:lnSpc>
                <a:spcPct val="80000"/>
              </a:lnSpc>
              <a:buClr>
                <a:schemeClr val="tx1"/>
              </a:buClr>
              <a:buFont typeface="HP Simplified" panose="020B0604020204020204" pitchFamily="34" charset="0"/>
              <a:buChar char="•"/>
            </a:pPr>
            <a:r>
              <a:rPr lang="en-US" dirty="0"/>
              <a:t>Meet Once per Month</a:t>
            </a:r>
          </a:p>
          <a:p>
            <a:pPr>
              <a:lnSpc>
                <a:spcPct val="80000"/>
              </a:lnSpc>
              <a:buClr>
                <a:schemeClr val="tx1"/>
              </a:buClr>
              <a:buFont typeface="HP Simplified" panose="020B0604020204020204" pitchFamily="34" charset="0"/>
              <a:buChar char="•"/>
            </a:pPr>
            <a:r>
              <a:rPr lang="en-US" dirty="0"/>
              <a:t>Every Second Wednesday</a:t>
            </a:r>
          </a:p>
          <a:p>
            <a:pPr>
              <a:lnSpc>
                <a:spcPct val="80000"/>
              </a:lnSpc>
              <a:buClr>
                <a:schemeClr val="tx1"/>
              </a:buClr>
              <a:buFont typeface="HP Simplified" panose="020B0604020204020204" pitchFamily="34" charset="0"/>
              <a:buChar char="•"/>
            </a:pPr>
            <a:r>
              <a:rPr lang="en-US" dirty="0"/>
              <a:t>For One Hour</a:t>
            </a:r>
          </a:p>
          <a:p>
            <a:pPr>
              <a:lnSpc>
                <a:spcPct val="80000"/>
              </a:lnSpc>
              <a:buClr>
                <a:schemeClr val="tx1"/>
              </a:buClr>
              <a:buFont typeface="HP Simplified" panose="020B0604020204020204" pitchFamily="34" charset="0"/>
              <a:buChar char="•"/>
            </a:pPr>
            <a:r>
              <a:rPr lang="en-US" dirty="0"/>
              <a:t>Speaker In Person or </a:t>
            </a:r>
            <a:r>
              <a:rPr lang="en-US" dirty="0" smtClean="0"/>
              <a:t>Virtual</a:t>
            </a:r>
          </a:p>
          <a:p>
            <a:pPr marL="0" indent="0">
              <a:lnSpc>
                <a:spcPct val="80000"/>
              </a:lnSpc>
              <a:buClr>
                <a:schemeClr val="tx1"/>
              </a:buClr>
              <a:buNone/>
            </a:pPr>
            <a:endParaRPr lang="en-US" dirty="0"/>
          </a:p>
          <a:p>
            <a:pPr marL="0" indent="0">
              <a:lnSpc>
                <a:spcPct val="80000"/>
              </a:lnSpc>
              <a:buClr>
                <a:schemeClr val="tx1"/>
              </a:buClr>
              <a:buNone/>
            </a:pPr>
            <a:r>
              <a:rPr lang="en-US" dirty="0" smtClean="0"/>
              <a:t>Location</a:t>
            </a:r>
          </a:p>
          <a:p>
            <a:pPr>
              <a:lnSpc>
                <a:spcPct val="80000"/>
              </a:lnSpc>
              <a:buClr>
                <a:schemeClr val="tx1"/>
              </a:buClr>
              <a:buFont typeface="HP Simplified" panose="020B0604020204020204" pitchFamily="34" charset="0"/>
              <a:buChar char="•"/>
            </a:pPr>
            <a:r>
              <a:rPr lang="en-US" dirty="0" smtClean="0"/>
              <a:t>TBD</a:t>
            </a:r>
            <a:endParaRPr lang="en-US" dirty="0"/>
          </a:p>
          <a:p>
            <a:pPr marL="0" indent="0">
              <a:lnSpc>
                <a:spcPct val="80000"/>
              </a:lnSpc>
              <a:buClr>
                <a:schemeClr val="tx1"/>
              </a:buClr>
              <a:buNone/>
            </a:pPr>
            <a:endParaRPr lang="en-US" dirty="0"/>
          </a:p>
          <a:p>
            <a:endParaRPr lang="en-US" altLang="zh-CN" dirty="0" smtClean="0"/>
          </a:p>
          <a:p>
            <a:pPr marL="0" indent="0">
              <a:lnSpc>
                <a:spcPct val="90000"/>
              </a:lnSpc>
              <a:buNone/>
            </a:pP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4" name="Rectangle 2"/>
          <p:cNvSpPr>
            <a:spLocks noGrp="1" noChangeArrowheads="1"/>
          </p:cNvSpPr>
          <p:nvPr>
            <p:ph type="title"/>
          </p:nvPr>
        </p:nvSpPr>
        <p:spPr>
          <a:xfrm>
            <a:off x="685800" y="-76200"/>
            <a:ext cx="7772400" cy="1143000"/>
          </a:xfrm>
        </p:spPr>
        <p:txBody>
          <a:bodyPr/>
          <a:lstStyle/>
          <a:p>
            <a:r>
              <a:rPr lang="en-US" altLang="zh-CN" dirty="0" smtClean="0">
                <a:ea typeface="SimSun" pitchFamily="2" charset="-122"/>
                <a:cs typeface="SimSun" pitchFamily="2" charset="-122"/>
              </a:rPr>
              <a:t>2016 </a:t>
            </a:r>
            <a:r>
              <a:rPr lang="en-US" altLang="zh-CN" dirty="0">
                <a:ea typeface="SimSun" pitchFamily="2" charset="-122"/>
                <a:cs typeface="SimSun" pitchFamily="2" charset="-122"/>
              </a:rPr>
              <a:t>Chapter </a:t>
            </a:r>
            <a:r>
              <a:rPr lang="en-US" altLang="zh-CN" dirty="0" smtClean="0">
                <a:ea typeface="SimSun" pitchFamily="2" charset="-122"/>
                <a:cs typeface="SimSun" pitchFamily="2" charset="-122"/>
              </a:rPr>
              <a:t>Meetings</a:t>
            </a:r>
            <a:endParaRPr lang="en-US" altLang="zh-CN" dirty="0">
              <a:ea typeface="SimSun" pitchFamily="2" charset="-122"/>
              <a:cs typeface="SimSun"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2997429604"/>
              </p:ext>
            </p:extLst>
          </p:nvPr>
        </p:nvGraphicFramePr>
        <p:xfrm>
          <a:off x="609600" y="1295400"/>
          <a:ext cx="8127999" cy="33375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US" dirty="0" smtClean="0">
                          <a:solidFill>
                            <a:schemeClr val="tx1"/>
                          </a:solidFill>
                        </a:rPr>
                        <a:t>Speaker</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Company</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Date</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Lin </a:t>
                      </a:r>
                      <a:r>
                        <a:rPr lang="en-US" dirty="0" err="1" smtClean="0">
                          <a:solidFill>
                            <a:schemeClr val="tx1"/>
                          </a:solidFill>
                        </a:rPr>
                        <a:t>Nease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HPE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Clay Harris</a:t>
                      </a:r>
                      <a:endParaRPr lang="en-US" dirty="0">
                        <a:solidFill>
                          <a:schemeClr val="tx1"/>
                        </a:solidFill>
                      </a:endParaRPr>
                    </a:p>
                  </a:txBody>
                  <a:tcPr>
                    <a:solidFill>
                      <a:schemeClr val="bg1">
                        <a:lumMod val="85000"/>
                      </a:schemeClr>
                    </a:solidFill>
                  </a:tcPr>
                </a:tc>
                <a:tc>
                  <a:txBody>
                    <a:bodyPr/>
                    <a:lstStyle/>
                    <a:p>
                      <a:pPr algn="ctr"/>
                      <a:r>
                        <a:rPr lang="en-US" dirty="0" err="1" smtClean="0">
                          <a:solidFill>
                            <a:schemeClr val="tx1"/>
                          </a:solidFill>
                        </a:rPr>
                        <a:t>CyberDefenses</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Chris</a:t>
                      </a:r>
                      <a:r>
                        <a:rPr lang="en-US" baseline="0" dirty="0" smtClean="0">
                          <a:solidFill>
                            <a:schemeClr val="tx1"/>
                          </a:solidFill>
                        </a:rPr>
                        <a:t> Cox</a:t>
                      </a:r>
                      <a:endParaRPr lang="en-US" dirty="0">
                        <a:solidFill>
                          <a:schemeClr val="tx1"/>
                        </a:solidFill>
                      </a:endParaRPr>
                    </a:p>
                  </a:txBody>
                  <a:tcPr>
                    <a:solidFill>
                      <a:schemeClr val="bg1">
                        <a:lumMod val="85000"/>
                      </a:schemeClr>
                    </a:solidFill>
                  </a:tcPr>
                </a:tc>
                <a:tc>
                  <a:txBody>
                    <a:bodyPr/>
                    <a:lstStyle/>
                    <a:p>
                      <a:pPr algn="ctr"/>
                      <a:r>
                        <a:rPr lang="en-US" dirty="0" err="1" smtClean="0">
                          <a:solidFill>
                            <a:schemeClr val="tx1"/>
                          </a:solidFill>
                        </a:rPr>
                        <a:t>Pivothead</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Cliff</a:t>
                      </a:r>
                      <a:r>
                        <a:rPr lang="en-US" baseline="0" dirty="0" smtClean="0">
                          <a:solidFill>
                            <a:schemeClr val="tx1"/>
                          </a:solidFill>
                        </a:rPr>
                        <a:t> Wilke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HPE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IBM</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National</a:t>
                      </a:r>
                      <a:r>
                        <a:rPr lang="en-US" baseline="0" dirty="0" smtClean="0">
                          <a:solidFill>
                            <a:schemeClr val="tx1"/>
                          </a:solidFill>
                        </a:rPr>
                        <a:t> Instruments</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Pristine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r h="370840">
                <a:tc>
                  <a:txBody>
                    <a:bodyPr/>
                    <a:lstStyle/>
                    <a:p>
                      <a:pPr algn="ctr"/>
                      <a:r>
                        <a:rPr lang="en-US" dirty="0" smtClean="0">
                          <a:solidFill>
                            <a:schemeClr val="tx1"/>
                          </a:solidFill>
                        </a:rPr>
                        <a:t>Kieran </a:t>
                      </a:r>
                      <a:r>
                        <a:rPr lang="en-US" dirty="0" err="1" smtClean="0">
                          <a:solidFill>
                            <a:schemeClr val="tx1"/>
                          </a:solidFill>
                        </a:rPr>
                        <a:t>Mccorry</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HPE</a:t>
                      </a:r>
                      <a:endParaRPr lang="en-US" dirty="0">
                        <a:solidFill>
                          <a:schemeClr val="tx1"/>
                        </a:solidFill>
                      </a:endParaRPr>
                    </a:p>
                  </a:txBody>
                  <a:tcPr>
                    <a:solidFill>
                      <a:schemeClr val="bg1">
                        <a:lumMod val="85000"/>
                      </a:schemeClr>
                    </a:solidFill>
                  </a:tcPr>
                </a:tc>
                <a:tc>
                  <a:txBody>
                    <a:bodyPr/>
                    <a:lstStyle/>
                    <a:p>
                      <a:pPr algn="ctr"/>
                      <a:r>
                        <a:rPr lang="en-US" dirty="0" smtClean="0">
                          <a:solidFill>
                            <a:schemeClr val="tx1"/>
                          </a:solidFill>
                        </a:rPr>
                        <a:t>TBD</a:t>
                      </a:r>
                      <a:endParaRPr lang="en-US" dirty="0">
                        <a:solidFill>
                          <a:schemeClr val="tx1"/>
                        </a:solidFill>
                      </a:endParaRPr>
                    </a:p>
                  </a:txBody>
                  <a:tcPr>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6" name="Rectangle 2"/>
          <p:cNvSpPr>
            <a:spLocks noGrp="1" noChangeArrowheads="1"/>
          </p:cNvSpPr>
          <p:nvPr>
            <p:ph type="title"/>
          </p:nvPr>
        </p:nvSpPr>
        <p:spPr>
          <a:xfrm>
            <a:off x="457200" y="381000"/>
            <a:ext cx="7772400" cy="609600"/>
          </a:xfrm>
        </p:spPr>
        <p:txBody>
          <a:bodyPr/>
          <a:lstStyle/>
          <a:p>
            <a:r>
              <a:rPr lang="en-US" altLang="zh-CN">
                <a:ea typeface="SimSun" pitchFamily="2" charset="-122"/>
                <a:cs typeface="SimSun" pitchFamily="2" charset="-122"/>
              </a:rPr>
              <a:t>Chapter Plans / Issues  </a:t>
            </a:r>
          </a:p>
        </p:txBody>
      </p:sp>
      <p:sp>
        <p:nvSpPr>
          <p:cNvPr id="1977347" name="Rectangle 3"/>
          <p:cNvSpPr>
            <a:spLocks noGrp="1" noChangeArrowheads="1"/>
          </p:cNvSpPr>
          <p:nvPr>
            <p:ph type="body" idx="1"/>
          </p:nvPr>
        </p:nvSpPr>
        <p:spPr>
          <a:xfrm>
            <a:off x="762000" y="1676400"/>
            <a:ext cx="7772400" cy="4191000"/>
          </a:xfrm>
        </p:spPr>
        <p:txBody>
          <a:bodyPr/>
          <a:lstStyle/>
          <a:p>
            <a:r>
              <a:rPr lang="en-US" altLang="zh-CN" dirty="0" smtClean="0">
                <a:ea typeface="SimSun" pitchFamily="2" charset="-122"/>
                <a:cs typeface="SimSun" pitchFamily="2" charset="-122"/>
              </a:rPr>
              <a:t>Transition</a:t>
            </a:r>
          </a:p>
          <a:p>
            <a:endParaRPr lang="en-US" altLang="zh-CN" dirty="0" smtClean="0">
              <a:ea typeface="SimSun" pitchFamily="2" charset="-122"/>
              <a:cs typeface="SimSun" pitchFamily="2" charset="-122"/>
            </a:endParaRPr>
          </a:p>
          <a:p>
            <a:r>
              <a:rPr lang="en-US" altLang="zh-CN" dirty="0" smtClean="0">
                <a:ea typeface="SimSun" pitchFamily="2" charset="-122"/>
                <a:cs typeface="SimSun" pitchFamily="2" charset="-122"/>
              </a:rPr>
              <a:t>Location</a:t>
            </a:r>
          </a:p>
          <a:p>
            <a:endParaRPr lang="en-US" altLang="zh-CN" dirty="0" smtClean="0">
              <a:ea typeface="SimSun" pitchFamily="2" charset="-122"/>
              <a:cs typeface="SimSun" pitchFamily="2" charset="-122"/>
            </a:endParaRPr>
          </a:p>
          <a:p>
            <a:r>
              <a:rPr lang="en-US" altLang="zh-CN" dirty="0" smtClean="0">
                <a:ea typeface="SimSun" pitchFamily="2" charset="-122"/>
                <a:cs typeface="SimSun" pitchFamily="2" charset="-122"/>
              </a:rPr>
              <a:t>Line </a:t>
            </a:r>
            <a:r>
              <a:rPr lang="en-US" altLang="zh-CN" dirty="0" smtClean="0">
                <a:ea typeface="SimSun" pitchFamily="2" charset="-122"/>
                <a:cs typeface="SimSun" pitchFamily="2" charset="-122"/>
              </a:rPr>
              <a:t>Up Speaker</a:t>
            </a:r>
          </a:p>
          <a:p>
            <a:endParaRPr lang="en-US" altLang="zh-CN" dirty="0">
              <a:ea typeface="SimSun" pitchFamily="2" charset="-122"/>
              <a:cs typeface="SimSun" pitchFamily="2" charset="-122"/>
            </a:endParaRPr>
          </a:p>
          <a:p>
            <a:r>
              <a:rPr lang="en-US" altLang="zh-CN" dirty="0" smtClean="0">
                <a:ea typeface="SimSun" pitchFamily="2" charset="-122"/>
                <a:cs typeface="SimSun" pitchFamily="2" charset="-122"/>
              </a:rPr>
              <a:t>Involve Students</a:t>
            </a:r>
            <a:endParaRPr lang="zh-CN" altLang="en-US" dirty="0">
              <a:ea typeface="SimSun" pitchFamily="2" charset="-122"/>
              <a:cs typeface="SimSun" pitchFamily="2"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a:ea typeface="SimSun" pitchFamily="2" charset="-122"/>
                <a:cs typeface="SimSun" pitchFamily="2" charset="-122"/>
              </a:rPr>
              <a:t>QUESTIONS???</a:t>
            </a:r>
            <a:br>
              <a:rPr lang="en-US" altLang="zh-CN" sz="6000">
                <a:ea typeface="SimSun" pitchFamily="2" charset="-122"/>
                <a:cs typeface="SimSun" pitchFamily="2" charset="-122"/>
              </a:rPr>
            </a:br>
            <a:r>
              <a:rPr lang="en-US" altLang="zh-CN" sz="6000">
                <a:ea typeface="SimSun" pitchFamily="2" charset="-122"/>
                <a:cs typeface="SimSun" pitchFamily="2" charset="-122"/>
              </a:rPr>
              <a:t/>
            </a:r>
            <a:br>
              <a:rPr lang="en-US" altLang="zh-CN" sz="6000">
                <a:ea typeface="SimSun" pitchFamily="2" charset="-122"/>
                <a:cs typeface="SimSun" pitchFamily="2" charset="-122"/>
              </a:rPr>
            </a:br>
            <a:r>
              <a:rPr lang="en-US" altLang="zh-CN" sz="6000">
                <a:ea typeface="SimSun" pitchFamily="2" charset="-122"/>
                <a:cs typeface="SimSun" pitchFamily="2" charset="-122"/>
              </a:rPr>
              <a:t>Thanks</a:t>
            </a:r>
            <a:endParaRPr lang="en-US" altLang="zh-CN">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6783</TotalTime>
  <Words>245</Words>
  <Application>Microsoft Office PowerPoint</Application>
  <PresentationFormat>On-screen Show (4:3)</PresentationFormat>
  <Paragraphs>69</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ＭＳ Ｐゴシック</vt:lpstr>
      <vt:lpstr>SimSun</vt:lpstr>
      <vt:lpstr>SimSun</vt:lpstr>
      <vt:lpstr>Arial</vt:lpstr>
      <vt:lpstr>HP Simplified</vt:lpstr>
      <vt:lpstr>Monotype Sorts</vt:lpstr>
      <vt:lpstr>Times New Roman</vt:lpstr>
      <vt:lpstr>CTS June 14th Meeting1</vt:lpstr>
      <vt:lpstr>Technology and Engineering Management Society (Austin Chapter)    IEEE Central Texas Section  Spring Planning Meeting January 16, 2016  San Marcos, TX</vt:lpstr>
      <vt:lpstr>Chapter Leadership Team</vt:lpstr>
      <vt:lpstr>Mission/Theme/Cadence</vt:lpstr>
      <vt:lpstr>2016 Chapter Meetings</vt:lpstr>
      <vt:lpstr>Chapter Plans / Issues  </vt:lpstr>
      <vt:lpstr>QUESTIONS???  Thanks</vt:lpstr>
    </vt:vector>
  </TitlesOfParts>
  <Company>Southwest Research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Gibson, Jonathan (Dave Gibson)</cp:lastModifiedBy>
  <cp:revision>349</cp:revision>
  <cp:lastPrinted>2001-01-12T15:49:42Z</cp:lastPrinted>
  <dcterms:created xsi:type="dcterms:W3CDTF">2012-09-08T03:35:37Z</dcterms:created>
  <dcterms:modified xsi:type="dcterms:W3CDTF">2016-01-16T15:49:31Z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